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304" r:id="rId3"/>
    <p:sldId id="319" r:id="rId4"/>
    <p:sldId id="320" r:id="rId5"/>
    <p:sldId id="321" r:id="rId6"/>
    <p:sldId id="322" r:id="rId7"/>
    <p:sldId id="323" r:id="rId8"/>
    <p:sldId id="283" r:id="rId9"/>
    <p:sldId id="260" r:id="rId10"/>
    <p:sldId id="300" r:id="rId11"/>
    <p:sldId id="302" r:id="rId12"/>
    <p:sldId id="306" r:id="rId13"/>
    <p:sldId id="301" r:id="rId14"/>
    <p:sldId id="277" r:id="rId15"/>
    <p:sldId id="298" r:id="rId16"/>
    <p:sldId id="299" r:id="rId17"/>
    <p:sldId id="261" r:id="rId18"/>
    <p:sldId id="307" r:id="rId19"/>
    <p:sldId id="305" r:id="rId20"/>
    <p:sldId id="308" r:id="rId21"/>
    <p:sldId id="309" r:id="rId22"/>
    <p:sldId id="310" r:id="rId23"/>
    <p:sldId id="311" r:id="rId24"/>
    <p:sldId id="312" r:id="rId25"/>
    <p:sldId id="285" r:id="rId26"/>
    <p:sldId id="286" r:id="rId27"/>
    <p:sldId id="287" r:id="rId28"/>
    <p:sldId id="288" r:id="rId29"/>
    <p:sldId id="289" r:id="rId30"/>
    <p:sldId id="316" r:id="rId31"/>
    <p:sldId id="317" r:id="rId32"/>
    <p:sldId id="313" r:id="rId33"/>
    <p:sldId id="314" r:id="rId34"/>
    <p:sldId id="315" r:id="rId35"/>
    <p:sldId id="266" r:id="rId36"/>
    <p:sldId id="265" r:id="rId37"/>
    <p:sldId id="303" r:id="rId38"/>
    <p:sldId id="275" r:id="rId39"/>
  </p:sldIdLst>
  <p:sldSz cx="9144000" cy="7215188"/>
  <p:notesSz cx="6797675" cy="9928225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5C6E78"/>
    <a:srgbClr val="001B4C"/>
    <a:srgbClr val="0005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8" autoAdjust="0"/>
    <p:restoredTop sz="90929"/>
  </p:normalViewPr>
  <p:slideViewPr>
    <p:cSldViewPr>
      <p:cViewPr varScale="1">
        <p:scale>
          <a:sx n="101" d="100"/>
          <a:sy n="101" d="100"/>
        </p:scale>
        <p:origin x="-2052" y="-96"/>
      </p:cViewPr>
      <p:guideLst>
        <p:guide orient="horz" pos="22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196F4-B8F7-43EE-83B5-972739F95C23}" type="datetimeFigureOut">
              <a:rPr lang="nb-NO" smtClean="0"/>
              <a:t>06.04.2016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46C2C-8C7D-4DB0-BAD9-1AB6AD7FF9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683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1400" y="744538"/>
            <a:ext cx="47148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245F8E-C80B-4E56-BC8C-ED1DADE83426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2101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F3B7F6-9D43-4F1F-B987-DA322F524A2B}" type="slidenum">
              <a:rPr lang="nb-NO"/>
              <a:pPr/>
              <a:t>1</a:t>
            </a:fld>
            <a:endParaRPr lang="nb-NO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A881908-996C-452C-916E-58C072567692}" type="slidenum">
              <a:rPr lang="nb-NO" altLang="nb-NO" sz="1200" smtClean="0"/>
              <a:pPr/>
              <a:t>10</a:t>
            </a:fld>
            <a:endParaRPr lang="nb-NO" altLang="nb-NO" sz="1200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439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7513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703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I gamle dager, før fml, gjaldt de samme rettighetene, men da for bygdefolk – ikke byer og tettsteder og da gratis.  F</a:t>
            </a:r>
            <a:r>
              <a:rPr lang="nb-NO" baseline="0" dirty="0" smtClean="0"/>
              <a:t>olks rettigheter til brensel kommer alltid foran en forretningsmessig utnyttelse. </a:t>
            </a:r>
            <a:r>
              <a:rPr lang="nb-NO" dirty="0" smtClean="0"/>
              <a:t>Barskogen hører til det forretningsmessige</a:t>
            </a:r>
            <a:r>
              <a:rPr lang="nb-NO" baseline="0" dirty="0" smtClean="0"/>
              <a:t> skogbruket og er en del av den næringsaktiviteten som FeFo driver. FeFos forgjenger dreiv alltid barskogen på vanlige forretningsmessige vilkår. Her har det aldri heller vært stilt spørsmål</a:t>
            </a:r>
            <a:r>
              <a:rPr lang="nb-NO" dirty="0" smtClean="0"/>
              <a:t> om forretning eller ikke. Spørsmålet</a:t>
            </a:r>
            <a:r>
              <a:rPr lang="nb-NO" baseline="0" dirty="0" smtClean="0"/>
              <a:t> har til gjengjeld dukka opp omkring drifta av andre ressurser.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14</a:t>
            </a:fld>
            <a:endParaRPr lang="nb-NO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4763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5631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202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4895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48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0753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2283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2574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0149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1168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7009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1984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2584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7507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8103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447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3779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1115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7716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061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8502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2767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Slik kan det se ut når stormen har herja etter tynning. Dette er bilder fra et tynningsområde som stormen tok</a:t>
            </a:r>
            <a:r>
              <a:rPr lang="nb-NO" baseline="0" dirty="0" smtClean="0"/>
              <a:t> for et par uker siden. Den skulle gjerne stått 40-50 år til før hogst. Nå går vi på den umiddelbart. 600 daa – der ligger 3500m3 tømmer på området.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35</a:t>
            </a:fld>
            <a:endParaRPr lang="nb-NO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Dette vindfallvirket havner nok</a:t>
            </a:r>
            <a:r>
              <a:rPr lang="nb-NO" baseline="0" dirty="0" smtClean="0"/>
              <a:t> i en ovn tilknytta en fyrkjele på sentrum i Alta i løpet av et års tid.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36</a:t>
            </a:fld>
            <a:endParaRPr lang="nb-NO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396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38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863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altLang="nb-NO" smtClean="0"/>
              <a:t>Hyttebygging  Laksefiske</a:t>
            </a:r>
          </a:p>
        </p:txBody>
      </p:sp>
      <p:sp>
        <p:nvSpPr>
          <p:cNvPr id="2970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3375608-A033-4F06-B1B5-E9C4BF45A54D}" type="slidenum">
              <a:rPr lang="nb-NO" altLang="nb-NO" sz="1200" smtClean="0"/>
              <a:pPr/>
              <a:t>4</a:t>
            </a:fld>
            <a:endParaRPr lang="nb-NO" altLang="nb-NO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2399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193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96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/>
              <a:t>Nr 36 er Erik Andersen står i folketellingene fra 1900 som ”Skogopsynsbetjent og postbefordrer” i Polmak. På dette tidspunkt er Polmak og Nesseby en kommune. Legg merke til at alle  har bart. </a:t>
            </a:r>
          </a:p>
        </p:txBody>
      </p:sp>
      <p:sp>
        <p:nvSpPr>
          <p:cNvPr id="327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538397D-E226-42DD-A40A-35E479BB2B76}" type="slidenum">
              <a:rPr lang="nb-NO" altLang="nb-NO" sz="1200" smtClean="0"/>
              <a:pPr/>
              <a:t>8</a:t>
            </a:fld>
            <a:endParaRPr lang="nb-NO" altLang="nb-NO" sz="120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Fra venstre skoginspektør Nilsen(1908-33), skogforvalter Meidel ØF (1924-45), skogforvalter Frette MF(20-37) skogforvalter</a:t>
            </a:r>
            <a:r>
              <a:rPr lang="nb-NO" baseline="0" dirty="0" smtClean="0"/>
              <a:t> Cappelen VF(27-42)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45F8E-C80B-4E56-BC8C-ED1DADE83426}" type="slidenum">
              <a:rPr lang="nb-NO" smtClean="0"/>
              <a:pPr/>
              <a:t>9</a:t>
            </a:fld>
            <a:endParaRPr lang="nb-NO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241550"/>
            <a:ext cx="7772400" cy="15462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089400"/>
            <a:ext cx="6400800" cy="18430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DCBBB3-58CE-43FC-85CE-39E4A85159E2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267446A-2279-4444-8D59-263D18FF82D1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DB0759-3A9A-4E4D-B336-E21EE993A11A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92B79C2-4988-4C29-AEC4-A4926E33D082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41350"/>
            <a:ext cx="1943100" cy="530225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41350"/>
            <a:ext cx="5676900" cy="530225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68697B-E2C8-4F31-A13D-5E50E470361B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80400B3-EFA8-4A3B-B3AE-13E3E23F0CAE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41350"/>
            <a:ext cx="7772400" cy="12033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685800" y="2084388"/>
            <a:ext cx="7772400" cy="3859212"/>
          </a:xfrm>
        </p:spPr>
        <p:txBody>
          <a:bodyPr/>
          <a:lstStyle/>
          <a:p>
            <a:r>
              <a:rPr lang="nb-NO" dirty="0" smtClean="0"/>
              <a:t>Klikk ikonet for å legge til et diagram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3581400" y="6834188"/>
            <a:ext cx="2895600" cy="328612"/>
          </a:xfrm>
        </p:spPr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6553200" y="6834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fld id="{D9765D91-09B4-4F81-8660-DE67E2657DE0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>
          <a:xfrm>
            <a:off x="1600200" y="6834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fld id="{6AB0B2E9-18CD-419F-97C8-6B77386A0DC5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tel, 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41350"/>
            <a:ext cx="7772400" cy="12033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85800" y="2084388"/>
            <a:ext cx="3810000" cy="3859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iagram 3"/>
          <p:cNvSpPr>
            <a:spLocks noGrp="1"/>
          </p:cNvSpPr>
          <p:nvPr>
            <p:ph type="chart" sz="half" idx="2"/>
          </p:nvPr>
        </p:nvSpPr>
        <p:spPr>
          <a:xfrm>
            <a:off x="4648200" y="2084388"/>
            <a:ext cx="3810000" cy="3859212"/>
          </a:xfrm>
        </p:spPr>
        <p:txBody>
          <a:bodyPr/>
          <a:lstStyle/>
          <a:p>
            <a:r>
              <a:rPr lang="nb-NO" dirty="0" smtClean="0"/>
              <a:t>Klikk ikonet for å legge til et diagram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3581400" y="6834188"/>
            <a:ext cx="2895600" cy="328612"/>
          </a:xfrm>
        </p:spPr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6553200" y="6834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fld id="{EA607939-34D0-4889-A9CA-060FD122F612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1600200" y="6834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fld id="{5EEFD533-3D2C-4C3C-986B-0AECA93780AD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tel, diagram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41350"/>
            <a:ext cx="7772400" cy="12033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iagram 2"/>
          <p:cNvSpPr>
            <a:spLocks noGrp="1"/>
          </p:cNvSpPr>
          <p:nvPr>
            <p:ph type="chart" sz="half" idx="1"/>
          </p:nvPr>
        </p:nvSpPr>
        <p:spPr>
          <a:xfrm>
            <a:off x="685800" y="2084388"/>
            <a:ext cx="3810000" cy="3859212"/>
          </a:xfrm>
        </p:spPr>
        <p:txBody>
          <a:bodyPr/>
          <a:lstStyle/>
          <a:p>
            <a:r>
              <a:rPr lang="nb-NO" dirty="0" smtClean="0"/>
              <a:t>Klikk ikonet for å legge til et diagram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2084388"/>
            <a:ext cx="3810000" cy="3859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3581400" y="6834188"/>
            <a:ext cx="2895600" cy="328612"/>
          </a:xfrm>
        </p:spPr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6553200" y="6834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fld id="{FA628E84-7E42-47B1-9ADA-7624CA8E0BAF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1600200" y="6834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fld id="{801DF674-8DE9-4205-AF6D-CFFB070E1873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240BF1-8635-4327-B979-BAA06A8879E9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64EAEB1-CF83-418B-848F-1889EBB48218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637088"/>
            <a:ext cx="7772400" cy="14319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3057525"/>
            <a:ext cx="7772400" cy="15795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3BBFDD-961E-4552-92F8-88A5C43B3140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D6D3CAB-6445-48F8-A3F8-55B06FC1C4E2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2084388"/>
            <a:ext cx="3810000" cy="3859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084388"/>
            <a:ext cx="3810000" cy="3859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D36170-376E-4D29-A5A4-931ED50CF02B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C0E804B-5253-47D8-9884-84D87D50BED3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88925"/>
            <a:ext cx="8229600" cy="1203325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14488"/>
            <a:ext cx="4040188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287588"/>
            <a:ext cx="4040188" cy="41576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614488"/>
            <a:ext cx="404177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287588"/>
            <a:ext cx="4041775" cy="41576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724488-D4EF-46D6-AF50-192C7B97B56D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F65BB81-3F12-43FD-8A91-4650CC8CB364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2C9257-362C-4329-A55B-650FCBEC1840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8640261-C2C0-494E-AC6D-105BE0A4E630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FC89B5-1276-4D7A-9B6F-02DA00BEC082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BD8502-A8B1-4FAC-9FB0-1EA67756000E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3008313" cy="1222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87338"/>
            <a:ext cx="5111750" cy="61579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509713"/>
            <a:ext cx="3008313" cy="4935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4E09C7-ED7A-4AFF-86A4-2A78362FCB36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9D4070E-89D1-445B-8C34-AE3ADA256283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5051425"/>
            <a:ext cx="5486400" cy="5953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44525"/>
            <a:ext cx="5486400" cy="43291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 smtClean="0"/>
              <a:t>Klikk ikonet for å legge til et bilde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646738"/>
            <a:ext cx="5486400" cy="847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85AD39-9282-482F-830C-38E1FF3838D0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342F098-B6AB-4815-83B0-D939F8A801DA}" type="datetime1">
              <a:rPr lang="nb-NO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innmarksE_PPT_undersiden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1588"/>
            <a:ext cx="9145588" cy="7218363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41350"/>
            <a:ext cx="77724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84388"/>
            <a:ext cx="7772400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834188"/>
            <a:ext cx="28956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C6E78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834188"/>
            <a:ext cx="19050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C6E78"/>
                </a:solidFill>
              </a:defRPr>
            </a:lvl1pPr>
          </a:lstStyle>
          <a:p>
            <a:fld id="{B4C8BE35-8407-4795-B174-28A0DD42C11E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00200" y="6834188"/>
            <a:ext cx="19050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6E78"/>
                </a:solidFill>
              </a:defRPr>
            </a:lvl1pPr>
          </a:lstStyle>
          <a:p>
            <a:fld id="{9EBFAEEA-F0F1-4A44-BFED-8C3DFE100944}" type="datetime1">
              <a:rPr lang="nb-NO"/>
              <a:pPr/>
              <a:t>06.04.2016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5C6E78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5C6E7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5C6E7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5C6E7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5C6E7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C6E7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C6E7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C6E7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C6E7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C6E78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nmarktreforum.no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FinnmarksE_PPT_forsiden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7218363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724400"/>
            <a:ext cx="7467600" cy="1203325"/>
          </a:xfrm>
        </p:spPr>
        <p:txBody>
          <a:bodyPr/>
          <a:lstStyle/>
          <a:p>
            <a:r>
              <a:rPr lang="nb-NO" sz="2000" dirty="0" smtClean="0"/>
              <a:t>Finnmarkseiendommen som skogeier og forvalter</a:t>
            </a:r>
            <a:br>
              <a:rPr lang="nb-NO" sz="2000" dirty="0" smtClean="0"/>
            </a:br>
            <a:r>
              <a:rPr lang="nb-NO" sz="2000" dirty="0"/>
              <a:t/>
            </a:r>
            <a:br>
              <a:rPr lang="nb-NO" sz="2000" dirty="0"/>
            </a:br>
            <a:r>
              <a:rPr lang="nb-NO" sz="2000" dirty="0" smtClean="0"/>
              <a:t>Ole Andre Hestmo, skogforvalter</a:t>
            </a:r>
            <a:endParaRPr lang="nb-NO" dirty="0">
              <a:solidFill>
                <a:srgbClr val="001B4C"/>
              </a:solidFill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838200" y="69342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n-NO" sz="1200" dirty="0" smtClean="0">
                <a:solidFill>
                  <a:srgbClr val="5C6E78"/>
                </a:solidFill>
              </a:rPr>
              <a:t>02.04.2014.</a:t>
            </a:r>
            <a:endParaRPr lang="nn-NO" dirty="0">
              <a:solidFill>
                <a:srgbClr val="5C6E78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629400" y="693420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475A7943-0169-459F-A2B8-F656220F99A8}" type="slidenum">
              <a:rPr lang="nn-NO" sz="1200">
                <a:solidFill>
                  <a:srgbClr val="5C6E78"/>
                </a:solidFill>
              </a:rPr>
              <a:pPr algn="r">
                <a:spcBef>
                  <a:spcPct val="50000"/>
                </a:spcBef>
              </a:pPr>
              <a:t>1</a:t>
            </a:fld>
            <a:endParaRPr lang="nn-NO" dirty="0">
              <a:solidFill>
                <a:srgbClr val="5C6E78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979712" y="6995319"/>
            <a:ext cx="38100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924800" cy="1143000"/>
          </a:xfrm>
        </p:spPr>
        <p:txBody>
          <a:bodyPr/>
          <a:lstStyle/>
          <a:p>
            <a:pPr algn="l" eaLnBrk="1" hangingPunct="1"/>
            <a:r>
              <a:rPr lang="nb-NO" altLang="nb-NO" dirty="0" smtClean="0"/>
              <a:t>Skogbruk i Finnmark</a:t>
            </a: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925199"/>
              </p:ext>
            </p:extLst>
          </p:nvPr>
        </p:nvGraphicFramePr>
        <p:xfrm>
          <a:off x="1403648" y="1663376"/>
          <a:ext cx="5904656" cy="4248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5666"/>
                <a:gridCol w="2278990"/>
              </a:tblGrid>
              <a:tr h="659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FINNMARK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949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Produktiv skog (inkludert fjellskog, verneareal etc.)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3750 km2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Uproduktiv skog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6590 km2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Totalt skogareal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10340 km2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Volum u.b. i all skog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13,3 mill m</a:t>
                      </a:r>
                      <a:r>
                        <a:rPr lang="nb-NO" sz="1200" baseline="30000" dirty="0">
                          <a:effectLst/>
                        </a:rPr>
                        <a:t>3</a:t>
                      </a:r>
                      <a:r>
                        <a:rPr lang="nb-NO" sz="1200" dirty="0">
                          <a:effectLst/>
                        </a:rPr>
                        <a:t>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furu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 2,6 mill m3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lauvtrær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10,6 mill m3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Årlig tilvekst i all skog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220 000 m3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furu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66 000 m3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  <a:tr h="3298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lauvtrær 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</a:rPr>
                        <a:t>154 000 m3</a:t>
                      </a:r>
                      <a:endParaRPr lang="nb-NO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Barskogen i Finnmark</a:t>
            </a:r>
          </a:p>
        </p:txBody>
      </p:sp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Taksering av produktiv barskog.</a:t>
            </a:r>
          </a:p>
          <a:p>
            <a:pPr lvl="1" eaLnBrk="1" hangingPunct="1"/>
            <a:r>
              <a:rPr lang="nb-NO" altLang="nb-NO" dirty="0" smtClean="0"/>
              <a:t>Alta totalt ca 56 000 daa. </a:t>
            </a:r>
          </a:p>
          <a:p>
            <a:pPr lvl="2" eaLnBrk="1" hangingPunct="1"/>
            <a:r>
              <a:rPr lang="nb-NO" altLang="nb-NO" sz="1800" dirty="0" smtClean="0"/>
              <a:t>Utført av Allskog BA</a:t>
            </a:r>
          </a:p>
          <a:p>
            <a:pPr lvl="1" eaLnBrk="1" hangingPunct="1"/>
            <a:r>
              <a:rPr lang="nb-NO" altLang="nb-NO" dirty="0" smtClean="0"/>
              <a:t>Karasjok/ Porsanger totalt ca 167 200 daa </a:t>
            </a:r>
            <a:r>
              <a:rPr lang="nb-NO" altLang="nb-NO" sz="1800" dirty="0" smtClean="0"/>
              <a:t>Utført av Allskog BA</a:t>
            </a:r>
          </a:p>
          <a:p>
            <a:pPr lvl="1" eaLnBrk="1" hangingPunct="1"/>
            <a:r>
              <a:rPr lang="nb-NO" altLang="nb-NO" dirty="0" smtClean="0"/>
              <a:t>Sør- Varanger 2013/14 (totalt ca 405 000 daa)</a:t>
            </a:r>
          </a:p>
          <a:p>
            <a:pPr lvl="2" eaLnBrk="1" hangingPunct="1"/>
            <a:r>
              <a:rPr lang="nb-NO" altLang="nb-NO" sz="1800" dirty="0" smtClean="0"/>
              <a:t>Det er f.eks. 130 000 daa med hkl 3 (tynningsskog)</a:t>
            </a:r>
          </a:p>
          <a:p>
            <a:pPr marL="914400" lvl="2" indent="0" eaLnBrk="1" hangingPunct="1">
              <a:buNone/>
            </a:pPr>
            <a:endParaRPr lang="nb-NO" altLang="nb-NO" sz="1800" dirty="0" smtClean="0"/>
          </a:p>
          <a:p>
            <a:pPr lvl="1" eaLnBrk="1" hangingPunct="1">
              <a:buFontTx/>
              <a:buNone/>
            </a:pPr>
            <a:endParaRPr lang="nb-NO" altLang="nb-NO" dirty="0" smtClean="0"/>
          </a:p>
        </p:txBody>
      </p:sp>
      <p:sp>
        <p:nvSpPr>
          <p:cNvPr id="5124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688C238-9600-46CD-8726-6654671CB39D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8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Barskogen i Finnmark</a:t>
            </a:r>
          </a:p>
        </p:txBody>
      </p:sp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b-NO" altLang="nb-NO" dirty="0" smtClean="0"/>
              <a:t>Hvorfor skogtakst?</a:t>
            </a:r>
          </a:p>
          <a:p>
            <a:r>
              <a:rPr lang="nb-NO" altLang="nb-NO" sz="1800" dirty="0" smtClean="0"/>
              <a:t>Vi må vite hva vi har og hvor vi har det!</a:t>
            </a:r>
          </a:p>
          <a:p>
            <a:r>
              <a:rPr lang="nb-NO" altLang="nb-NO" sz="1800" dirty="0" smtClean="0"/>
              <a:t>Sertifisering av virke, skal virket omsettes via tømmerkjøpere</a:t>
            </a:r>
            <a:r>
              <a:rPr lang="nb-NO" altLang="nb-NO" sz="1800" dirty="0"/>
              <a:t> </a:t>
            </a:r>
            <a:r>
              <a:rPr lang="nb-NO" altLang="nb-NO" sz="1800" dirty="0" smtClean="0"/>
              <a:t>må markedet vite at </a:t>
            </a:r>
            <a:r>
              <a:rPr lang="nb-NO" altLang="nb-NO" sz="1800" b="1" dirty="0" smtClean="0"/>
              <a:t>miljøhensyn</a:t>
            </a:r>
            <a:r>
              <a:rPr lang="nb-NO" altLang="nb-NO" sz="1800" dirty="0" smtClean="0"/>
              <a:t> er tatt!</a:t>
            </a:r>
          </a:p>
          <a:p>
            <a:r>
              <a:rPr lang="nb-NO" altLang="nb-NO" sz="1800" dirty="0" smtClean="0"/>
              <a:t>Skal f.eks.. en lokal sag i Pasvik selge noen produkter til lokal trelastutsalg må virket være sertifisert</a:t>
            </a:r>
          </a:p>
          <a:p>
            <a:r>
              <a:rPr lang="nb-NO" altLang="nb-NO" sz="1800" dirty="0" smtClean="0"/>
              <a:t>Planlegging av drifter</a:t>
            </a:r>
          </a:p>
          <a:p>
            <a:r>
              <a:rPr lang="nb-NO" altLang="nb-NO" sz="1800" dirty="0" smtClean="0"/>
              <a:t>Kommunisere med entreprenørene</a:t>
            </a:r>
          </a:p>
          <a:p>
            <a:r>
              <a:rPr lang="nb-NO" altLang="nb-NO" sz="1800" dirty="0" smtClean="0"/>
              <a:t>Planlegging av infrastruktur som veier, lunneplasser</a:t>
            </a:r>
          </a:p>
          <a:p>
            <a:pPr marL="0" indent="0">
              <a:buNone/>
            </a:pPr>
            <a:endParaRPr lang="nb-NO" altLang="nb-NO" sz="1800" dirty="0"/>
          </a:p>
          <a:p>
            <a:r>
              <a:rPr lang="nb-NO" altLang="nb-NO" sz="1800" dirty="0" smtClean="0"/>
              <a:t>Sammen med det offentlige er det brukt ca 7 mill på dette siden 2008</a:t>
            </a:r>
          </a:p>
          <a:p>
            <a:endParaRPr lang="nb-NO" altLang="nb-NO" sz="1800" dirty="0" smtClean="0"/>
          </a:p>
          <a:p>
            <a:pPr lvl="1" eaLnBrk="1" hangingPunct="1">
              <a:buFontTx/>
              <a:buNone/>
            </a:pPr>
            <a:endParaRPr lang="nb-NO" altLang="nb-NO" dirty="0" smtClean="0"/>
          </a:p>
        </p:txBody>
      </p:sp>
      <p:sp>
        <p:nvSpPr>
          <p:cNvPr id="5124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688C238-9600-46CD-8726-6654671CB39D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5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Skogbruk i Finnmark</a:t>
            </a:r>
          </a:p>
        </p:txBody>
      </p:sp>
      <p:sp>
        <p:nvSpPr>
          <p:cNvPr id="409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Langsiktig næring</a:t>
            </a:r>
          </a:p>
          <a:p>
            <a:pPr eaLnBrk="1" hangingPunct="1"/>
            <a:r>
              <a:rPr lang="nb-NO" altLang="nb-NO" dirty="0" smtClean="0"/>
              <a:t>Mye kulturskog på gang</a:t>
            </a:r>
          </a:p>
          <a:p>
            <a:pPr eaLnBrk="1" hangingPunct="1"/>
            <a:r>
              <a:rPr lang="nb-NO" altLang="nb-NO" dirty="0" smtClean="0"/>
              <a:t>4 barskogkommuner, Alta, Porsanger, Karasjok og Sør- Varanger</a:t>
            </a:r>
          </a:p>
          <a:p>
            <a:pPr eaLnBrk="1" hangingPunct="1"/>
            <a:r>
              <a:rPr lang="nb-NO" altLang="nb-NO" dirty="0" smtClean="0"/>
              <a:t>Finnmark vil årlig få mer skog!</a:t>
            </a:r>
          </a:p>
          <a:p>
            <a:pPr eaLnBrk="1" hangingPunct="1">
              <a:buFontTx/>
              <a:buNone/>
            </a:pPr>
            <a:endParaRPr lang="nb-NO" altLang="nb-NO" dirty="0" smtClean="0"/>
          </a:p>
        </p:txBody>
      </p:sp>
      <p:sp>
        <p:nvSpPr>
          <p:cNvPr id="4100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603DF06-394D-4B52-95E5-2EB3D744726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Skille – lauvskog -	barskog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2084388"/>
            <a:ext cx="8208912" cy="3859212"/>
          </a:xfrm>
        </p:spPr>
        <p:txBody>
          <a:bodyPr/>
          <a:lstStyle/>
          <a:p>
            <a:r>
              <a:rPr lang="nb-NO" dirty="0" smtClean="0"/>
              <a:t>Finnmarksloven § 22 og 23 gir innb. i fylket rettigheter i lauvskogen, rett til hogst av lauvskog til brensel for husbehov, stolpevirke og trevirke til husflid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746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Næring i lauvskog	</a:t>
            </a: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Salg av bjørk på rot</a:t>
            </a:r>
          </a:p>
          <a:p>
            <a:pPr lvl="1" eaLnBrk="1" hangingPunct="1"/>
            <a:r>
              <a:rPr lang="nb-NO" altLang="nb-NO" dirty="0" smtClean="0"/>
              <a:t>Forekommer i Tana, Karasjok, Kautokeino, Sør- Varanger og Porsanger.</a:t>
            </a:r>
          </a:p>
          <a:p>
            <a:pPr lvl="1" eaLnBrk="1" hangingPunct="1"/>
            <a:r>
              <a:rPr lang="nb-NO" altLang="nb-NO" dirty="0" smtClean="0"/>
              <a:t>Lokale vedprodusenter</a:t>
            </a:r>
          </a:p>
          <a:p>
            <a:pPr lvl="1" eaLnBrk="1" hangingPunct="1"/>
            <a:r>
              <a:rPr lang="nb-NO" altLang="nb-NO" dirty="0" smtClean="0"/>
              <a:t>Større potensial enn i dag</a:t>
            </a:r>
          </a:p>
          <a:p>
            <a:pPr lvl="2" eaLnBrk="1" hangingPunct="1"/>
            <a:r>
              <a:rPr lang="nb-NO" altLang="nb-NO" dirty="0" smtClean="0"/>
              <a:t>Konkurrerer med Finland, men vi kan konkurrere med Finland!</a:t>
            </a:r>
          </a:p>
          <a:p>
            <a:pPr lvl="2" eaLnBrk="1" hangingPunct="1"/>
            <a:endParaRPr lang="nb-NO" altLang="nb-NO" dirty="0" smtClean="0"/>
          </a:p>
        </p:txBody>
      </p:sp>
      <p:sp>
        <p:nvSpPr>
          <p:cNvPr id="13316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57E0CFD-D100-4240-8C61-C02683402317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8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Næring i lauvskog	</a:t>
            </a: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 smtClean="0"/>
              <a:t>Ressursen bestemmer. Større potensiale enn dagens hogst</a:t>
            </a:r>
          </a:p>
          <a:p>
            <a:r>
              <a:rPr lang="nb-NO" altLang="nb-NO" dirty="0" smtClean="0"/>
              <a:t>Vedteiger har fortrinn, forpliktet til dette </a:t>
            </a:r>
          </a:p>
          <a:p>
            <a:r>
              <a:rPr lang="nb-NO" altLang="nb-NO" dirty="0" smtClean="0"/>
              <a:t>Selger på rot, rotpris avhenger av kvalitet og driftsforhold</a:t>
            </a:r>
          </a:p>
          <a:p>
            <a:r>
              <a:rPr lang="nb-NO" altLang="nb-NO" dirty="0" smtClean="0"/>
              <a:t>Ivareta andre hensyn som biologisk mangfold, kjørespor mm</a:t>
            </a:r>
          </a:p>
          <a:p>
            <a:pPr marL="0" indent="0">
              <a:buNone/>
            </a:pPr>
            <a:endParaRPr lang="nb-NO" altLang="nb-NO" dirty="0" smtClean="0"/>
          </a:p>
        </p:txBody>
      </p:sp>
      <p:sp>
        <p:nvSpPr>
          <p:cNvPr id="13316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57E0CFD-D100-4240-8C61-C02683402317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3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Barskogen de siste 30 år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 vest hogsten mot null i løpet av 70-årene</a:t>
            </a:r>
          </a:p>
          <a:p>
            <a:r>
              <a:rPr lang="nb-NO" dirty="0" smtClean="0"/>
              <a:t>Det samme i Midt - Finnmark</a:t>
            </a:r>
          </a:p>
          <a:p>
            <a:r>
              <a:rPr lang="nb-NO" dirty="0" smtClean="0"/>
              <a:t>Kommersiell hogst i øst til 90-tallet.</a:t>
            </a:r>
          </a:p>
          <a:p>
            <a:r>
              <a:rPr lang="nb-NO" dirty="0" smtClean="0"/>
              <a:t>Siden – skogkultur – noen bygdesager.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Tynning av barskogen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FeFo har i avtaler med Pasvik Biovarme AS, Karaskog AS og Artic Bio AS på tynning.</a:t>
            </a:r>
          </a:p>
          <a:p>
            <a:r>
              <a:rPr lang="nb-NO" dirty="0" smtClean="0"/>
              <a:t>FeFo selger virket ved vei</a:t>
            </a:r>
          </a:p>
          <a:p>
            <a:r>
              <a:rPr lang="nb-NO" dirty="0" smtClean="0"/>
              <a:t>Virket benyttes til biobrensel, anlegg i Porsanger, Karasjok, Alta og Sør- Varanger</a:t>
            </a:r>
          </a:p>
          <a:p>
            <a:r>
              <a:rPr lang="nb-NO" dirty="0" smtClean="0"/>
              <a:t>Pr dags dato, ca 10 000 fkbm</a:t>
            </a:r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5483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kan vi levere?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5-10 % av tynningsvirket er småtømmer</a:t>
            </a:r>
          </a:p>
          <a:p>
            <a:pPr lvl="1"/>
            <a:r>
              <a:rPr lang="nb-NO" dirty="0" smtClean="0"/>
              <a:t>Hvordan foredler vi dette? Flise det opp?</a:t>
            </a:r>
          </a:p>
          <a:p>
            <a:pPr lvl="2"/>
            <a:r>
              <a:rPr lang="nb-NO" dirty="0" smtClean="0"/>
              <a:t>Finnes det produkter vi kan benytte dette til og som kan foredles lokalt?</a:t>
            </a:r>
          </a:p>
          <a:p>
            <a:pPr lvl="2"/>
            <a:r>
              <a:rPr lang="nb-NO" dirty="0" smtClean="0"/>
              <a:t>sortere ut å sende på båt</a:t>
            </a:r>
          </a:p>
          <a:p>
            <a:pPr lvl="2"/>
            <a:r>
              <a:rPr lang="nb-NO" dirty="0" smtClean="0"/>
              <a:t>Foredle lokalt?</a:t>
            </a:r>
          </a:p>
          <a:p>
            <a:pPr lvl="2"/>
            <a:endParaRPr lang="nb-NO" dirty="0"/>
          </a:p>
          <a:p>
            <a:pPr lvl="2"/>
            <a:r>
              <a:rPr lang="nb-NO" dirty="0" smtClean="0"/>
              <a:t>Kvantumet vil øke</a:t>
            </a:r>
          </a:p>
          <a:p>
            <a:pPr lvl="2"/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44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FeFo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39642"/>
            <a:ext cx="4191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519362"/>
            <a:ext cx="41529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69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kan vi levere?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Hogstmoden skog</a:t>
            </a:r>
          </a:p>
          <a:p>
            <a:pPr lvl="1"/>
            <a:r>
              <a:rPr lang="nb-NO" dirty="0" smtClean="0"/>
              <a:t>Sende det på båt ut av fylket?</a:t>
            </a:r>
          </a:p>
          <a:p>
            <a:pPr lvl="1"/>
            <a:r>
              <a:rPr lang="nb-NO" dirty="0" smtClean="0"/>
              <a:t>Kledning, kjernevedprodukter, terrassebord, villmarkspanel osv</a:t>
            </a:r>
          </a:p>
          <a:p>
            <a:pPr lvl="1"/>
            <a:r>
              <a:rPr lang="nb-NO" dirty="0" smtClean="0"/>
              <a:t>Riksantikvaren og restaurering</a:t>
            </a:r>
          </a:p>
          <a:p>
            <a:pPr lvl="1"/>
            <a:r>
              <a:rPr lang="nb-NO" dirty="0" smtClean="0"/>
              <a:t>Potensialet er større</a:t>
            </a:r>
          </a:p>
          <a:p>
            <a:pPr lvl="1"/>
            <a:r>
              <a:rPr lang="nb-NO" dirty="0" smtClean="0"/>
              <a:t>Andre produkter</a:t>
            </a:r>
          </a:p>
          <a:p>
            <a:pPr lvl="1"/>
            <a:endParaRPr lang="nb-NO" dirty="0" smtClean="0"/>
          </a:p>
          <a:p>
            <a:pPr marL="914400" lvl="2" indent="0">
              <a:buNone/>
            </a:pPr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724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kan vi levere?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Tynningsmoden skog</a:t>
            </a:r>
          </a:p>
          <a:p>
            <a:pPr lvl="1"/>
            <a:r>
              <a:rPr lang="nb-NO" dirty="0" smtClean="0"/>
              <a:t>Råved</a:t>
            </a:r>
          </a:p>
          <a:p>
            <a:pPr lvl="1"/>
            <a:r>
              <a:rPr lang="nb-NO" dirty="0" smtClean="0"/>
              <a:t>Stolpeproduksjon</a:t>
            </a:r>
          </a:p>
          <a:p>
            <a:pPr lvl="1"/>
            <a:r>
              <a:rPr lang="nb-NO" dirty="0" smtClean="0"/>
              <a:t>Ved</a:t>
            </a:r>
          </a:p>
          <a:p>
            <a:pPr lvl="1"/>
            <a:r>
              <a:rPr lang="nb-NO" dirty="0" smtClean="0"/>
              <a:t>Annet?</a:t>
            </a:r>
          </a:p>
          <a:p>
            <a:pPr marL="914400" lvl="2" indent="0">
              <a:buNone/>
            </a:pPr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7692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Forutsetninger?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Økt avvirkning</a:t>
            </a:r>
          </a:p>
          <a:p>
            <a:r>
              <a:rPr lang="nb-NO" dirty="0" smtClean="0"/>
              <a:t>Tømmerlager</a:t>
            </a:r>
          </a:p>
          <a:p>
            <a:r>
              <a:rPr lang="nb-NO" dirty="0" smtClean="0"/>
              <a:t>Hvor skal kunden henvende seg?</a:t>
            </a:r>
          </a:p>
          <a:p>
            <a:r>
              <a:rPr lang="nb-NO" dirty="0" smtClean="0"/>
              <a:t>Kunden må få svar!</a:t>
            </a:r>
          </a:p>
          <a:p>
            <a:r>
              <a:rPr lang="nb-NO" dirty="0" smtClean="0"/>
              <a:t>God kvalitet på produktet</a:t>
            </a:r>
          </a:p>
          <a:p>
            <a:r>
              <a:rPr lang="nb-NO" dirty="0" smtClean="0"/>
              <a:t>Levere når kunden skal ha det!</a:t>
            </a:r>
          </a:p>
          <a:p>
            <a:r>
              <a:rPr lang="nb-NO" dirty="0" smtClean="0"/>
              <a:t>Sertifisering</a:t>
            </a:r>
          </a:p>
          <a:p>
            <a:pPr marL="914400" lvl="2" indent="0">
              <a:buNone/>
            </a:pPr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693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Forutsetninger?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Treklynge/ lokaler</a:t>
            </a:r>
          </a:p>
          <a:p>
            <a:r>
              <a:rPr lang="nb-NO" dirty="0" smtClean="0"/>
              <a:t>Matrialtørke</a:t>
            </a:r>
          </a:p>
          <a:p>
            <a:r>
              <a:rPr lang="nb-NO" dirty="0" smtClean="0"/>
              <a:t>Økonomi</a:t>
            </a:r>
          </a:p>
          <a:p>
            <a:r>
              <a:rPr lang="nb-NO" dirty="0" smtClean="0"/>
              <a:t>Salg</a:t>
            </a:r>
          </a:p>
          <a:p>
            <a:r>
              <a:rPr lang="nb-NO" b="1" dirty="0" smtClean="0"/>
              <a:t>Slutt å si nei, du må vente til neste år!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914400" lvl="2" indent="0">
              <a:buNone/>
            </a:pPr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535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kan FeFo bidra med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084388"/>
            <a:ext cx="7772400" cy="4259510"/>
          </a:xfrm>
        </p:spPr>
        <p:txBody>
          <a:bodyPr/>
          <a:lstStyle/>
          <a:p>
            <a:r>
              <a:rPr lang="nb-NO" dirty="0" smtClean="0"/>
              <a:t>Ønske om å utnytte lokale ressurser med de lokale</a:t>
            </a:r>
          </a:p>
          <a:p>
            <a:r>
              <a:rPr lang="nb-NO" dirty="0" smtClean="0"/>
              <a:t>Forutsigbarhet og langsiktighet</a:t>
            </a:r>
          </a:p>
          <a:p>
            <a:r>
              <a:rPr lang="nb-NO" dirty="0" smtClean="0"/>
              <a:t>Lokal verdiskapning</a:t>
            </a:r>
          </a:p>
          <a:p>
            <a:r>
              <a:rPr lang="nb-NO" dirty="0" smtClean="0"/>
              <a:t>Hogst og tømmerlager</a:t>
            </a:r>
          </a:p>
          <a:p>
            <a:r>
              <a:rPr lang="nb-NO" dirty="0" smtClean="0"/>
              <a:t>Infrastruktur</a:t>
            </a:r>
          </a:p>
          <a:p>
            <a:r>
              <a:rPr lang="nb-NO" dirty="0" smtClean="0"/>
              <a:t>Utviklingsprosjekter</a:t>
            </a:r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914400" lvl="2" indent="0">
              <a:buNone/>
            </a:pPr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904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5363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01B588D-9B47-4EA9-BE7C-5BF8636E9FB5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15364" name="Plassholder for innhold 6" descr="IMG_119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663" y="2084388"/>
            <a:ext cx="5146675" cy="3859212"/>
          </a:xfrm>
        </p:spPr>
      </p:pic>
    </p:spTree>
    <p:extLst>
      <p:ext uri="{BB962C8B-B14F-4D97-AF65-F5344CB8AC3E}">
        <p14:creationId xmlns:p14="http://schemas.microsoft.com/office/powerpoint/2010/main" val="16333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7411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E2E55F2-7BAF-48EB-87A9-C927500C59B1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17412" name="Plassholder for innhold 6" descr="tynning Pasvi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663378"/>
            <a:ext cx="3536032" cy="4712770"/>
          </a:xfrm>
        </p:spPr>
      </p:pic>
    </p:spTree>
    <p:extLst>
      <p:ext uri="{BB962C8B-B14F-4D97-AF65-F5344CB8AC3E}">
        <p14:creationId xmlns:p14="http://schemas.microsoft.com/office/powerpoint/2010/main" val="25990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8435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A390AE6-3159-4BAE-B273-42E62A646C2C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18436" name="Plassholder for innhold 5" descr="DSCF117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663" y="2084388"/>
            <a:ext cx="5146675" cy="3859212"/>
          </a:xfrm>
        </p:spPr>
      </p:pic>
    </p:spTree>
    <p:extLst>
      <p:ext uri="{BB962C8B-B14F-4D97-AF65-F5344CB8AC3E}">
        <p14:creationId xmlns:p14="http://schemas.microsoft.com/office/powerpoint/2010/main" val="3819744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19460" name="Plassholder for innhold 6" descr="DSCF117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663" y="2084388"/>
            <a:ext cx="5146675" cy="3859212"/>
          </a:xfrm>
        </p:spPr>
      </p:pic>
    </p:spTree>
    <p:extLst>
      <p:ext uri="{BB962C8B-B14F-4D97-AF65-F5344CB8AC3E}">
        <p14:creationId xmlns:p14="http://schemas.microsoft.com/office/powerpoint/2010/main" val="601205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7" y="2084388"/>
            <a:ext cx="6845906" cy="3859212"/>
          </a:xfrm>
        </p:spPr>
      </p:pic>
    </p:spTree>
    <p:extLst>
      <p:ext uri="{BB962C8B-B14F-4D97-AF65-F5344CB8AC3E}">
        <p14:creationId xmlns:p14="http://schemas.microsoft.com/office/powerpoint/2010/main" val="173673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/>
          <p:cNvSpPr>
            <a:spLocks noGrp="1"/>
          </p:cNvSpPr>
          <p:nvPr>
            <p:ph type="title"/>
          </p:nvPr>
        </p:nvSpPr>
        <p:spPr>
          <a:xfrm>
            <a:off x="685800" y="641350"/>
            <a:ext cx="1870075" cy="1203325"/>
          </a:xfrm>
        </p:spPr>
        <p:txBody>
          <a:bodyPr/>
          <a:lstStyle/>
          <a:p>
            <a:pPr algn="l"/>
            <a:r>
              <a:rPr lang="nb-NO" altLang="nb-NO" smtClean="0"/>
              <a:t>FeFo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4213" y="2527300"/>
            <a:ext cx="7772400" cy="385921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b-NO" dirty="0" smtClean="0"/>
              <a:t>Etablert </a:t>
            </a:r>
            <a:r>
              <a:rPr lang="nb-NO" dirty="0" err="1" smtClean="0"/>
              <a:t>iht</a:t>
            </a:r>
            <a:r>
              <a:rPr lang="nb-NO" dirty="0" smtClean="0"/>
              <a:t> Finnmarksloven (FL)</a:t>
            </a:r>
          </a:p>
          <a:p>
            <a:pPr>
              <a:defRPr/>
            </a:pPr>
            <a:r>
              <a:rPr lang="nb-NO" dirty="0" smtClean="0"/>
              <a:t>Finnmarksloven </a:t>
            </a:r>
          </a:p>
          <a:p>
            <a:pPr lvl="1">
              <a:defRPr/>
            </a:pPr>
            <a:r>
              <a:rPr lang="nb-NO" dirty="0" smtClean="0"/>
              <a:t>anerkjennelse av samers, og finnmarkingers for øvrig, rettigheter til land og vann i Finnmark </a:t>
            </a:r>
          </a:p>
          <a:p>
            <a:pPr>
              <a:defRPr/>
            </a:pPr>
            <a:r>
              <a:rPr lang="nb-NO" dirty="0" smtClean="0"/>
              <a:t>Statens eierskap overført til finnmarkinger</a:t>
            </a:r>
          </a:p>
          <a:p>
            <a:pPr>
              <a:defRPr/>
            </a:pPr>
            <a:r>
              <a:rPr lang="nb-NO" dirty="0" smtClean="0"/>
              <a:t>Institusjonalisert gjennom </a:t>
            </a:r>
            <a:r>
              <a:rPr lang="nb-NO" dirty="0" err="1" smtClean="0"/>
              <a:t>FeFo</a:t>
            </a:r>
            <a:endParaRPr lang="nb-NO" dirty="0" smtClean="0"/>
          </a:p>
          <a:p>
            <a:pPr>
              <a:defRPr/>
            </a:pPr>
            <a:endParaRPr lang="nb-NO" dirty="0"/>
          </a:p>
        </p:txBody>
      </p:sp>
      <p:sp>
        <p:nvSpPr>
          <p:cNvPr id="8196" name="Plassholder for lysbildenumm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2303C1-5CA1-46B3-96E7-B4D7E3BB26D4}" type="slidenum">
              <a:rPr lang="nb-NO" altLang="nb-NO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nb-NO" altLang="nb-NO" sz="1400" smtClean="0"/>
          </a:p>
        </p:txBody>
      </p:sp>
      <p:pic>
        <p:nvPicPr>
          <p:cNvPr id="8197" name="Picture 2" descr="U:\Users\jll\AppData\Local\Microsoft\Windows\Temporary Internet Files\Content.Outlook\H63LKHPW\STYR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3838"/>
            <a:ext cx="31623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Plassholder for dato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400" smtClean="0"/>
              <a:t>30.01.2016</a:t>
            </a:r>
          </a:p>
        </p:txBody>
      </p:sp>
      <p:sp>
        <p:nvSpPr>
          <p:cNvPr id="8199" name="Plassholder for bunntekst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400" smtClean="0"/>
              <a:t>Årsmøte i Finnmark Høyre</a:t>
            </a:r>
          </a:p>
        </p:txBody>
      </p:sp>
    </p:spTree>
    <p:extLst>
      <p:ext uri="{BB962C8B-B14F-4D97-AF65-F5344CB8AC3E}">
        <p14:creationId xmlns:p14="http://schemas.microsoft.com/office/powerpoint/2010/main" val="3661413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923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352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4098" name="Picture 2" descr="\\bruker\hjem$\OHS\Documents\My Pictures\Sør- Varanger\Pasvik\Diverse\2014-05-15 09.21.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79402"/>
            <a:ext cx="214673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49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89" y="2084388"/>
            <a:ext cx="6860821" cy="3859212"/>
          </a:xfrm>
        </p:spPr>
      </p:pic>
    </p:spTree>
    <p:extLst>
      <p:ext uri="{BB962C8B-B14F-4D97-AF65-F5344CB8AC3E}">
        <p14:creationId xmlns:p14="http://schemas.microsoft.com/office/powerpoint/2010/main" val="890168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07394"/>
            <a:ext cx="432048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80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Dagens skogbruk i Finnmark</a:t>
            </a:r>
          </a:p>
        </p:txBody>
      </p:sp>
      <p:sp>
        <p:nvSpPr>
          <p:cNvPr id="19459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225695B-E146-4EC9-9F37-69997B00737A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60" y="2023418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174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468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Skogbruk i Finnmark</a:t>
            </a:r>
          </a:p>
        </p:txBody>
      </p:sp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 smtClean="0"/>
              <a:t>Lokale sagbruk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 smtClean="0"/>
              <a:t>lokale vedprodusenter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 smtClean="0"/>
              <a:t>lokale entreprenører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 smtClean="0"/>
              <a:t>lokale møbelprodusenter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 smtClean="0"/>
              <a:t>Du finner de fleste på </a:t>
            </a:r>
          </a:p>
          <a:p>
            <a:pPr marL="457200" lvl="1" indent="0">
              <a:buNone/>
            </a:pPr>
            <a:r>
              <a:rPr lang="nb-NO" altLang="nb-NO" dirty="0" smtClean="0">
                <a:hlinkClick r:id="rId3"/>
              </a:rPr>
              <a:t>www.finnmarktreforum.no</a:t>
            </a:r>
            <a:endParaRPr lang="nb-NO" altLang="nb-NO" dirty="0" smtClean="0"/>
          </a:p>
          <a:p>
            <a:pPr marL="457200" lvl="1" indent="0">
              <a:buNone/>
            </a:pPr>
            <a:endParaRPr lang="nb-NO" altLang="nb-NO" dirty="0" smtClean="0"/>
          </a:p>
          <a:p>
            <a:pPr marL="457200" lvl="1" indent="0">
              <a:buNone/>
            </a:pPr>
            <a:endParaRPr lang="nb-NO" altLang="nb-NO" dirty="0" smtClean="0"/>
          </a:p>
        </p:txBody>
      </p:sp>
      <p:sp>
        <p:nvSpPr>
          <p:cNvPr id="5124" name="Plassholder for dato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688C238-9600-46CD-8726-6654671CB39D}" type="datetime1">
              <a:rPr lang="nb-NO" altLang="nb-NO" sz="1400" smtClean="0">
                <a:solidFill>
                  <a:srgbClr val="5C6E78"/>
                </a:solidFill>
              </a:rPr>
              <a:pPr/>
              <a:t>06.04.2016</a:t>
            </a:fld>
            <a:endParaRPr lang="nb-NO" altLang="nb-NO" sz="1400" dirty="0" smtClean="0">
              <a:solidFill>
                <a:srgbClr val="5C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25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367234"/>
            <a:ext cx="7772400" cy="2376264"/>
          </a:xfrm>
        </p:spPr>
        <p:txBody>
          <a:bodyPr/>
          <a:lstStyle/>
          <a:p>
            <a:r>
              <a:rPr lang="nb-NO" sz="3200" dirty="0" smtClean="0"/>
              <a:t>Takk for oppmerksomheten</a:t>
            </a:r>
            <a:endParaRPr lang="nb-NO" sz="320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8640261-C2C0-494E-AC6D-105BE0A4E630}" type="datetime1">
              <a:rPr lang="nb-NO" smtClean="0"/>
              <a:pPr/>
              <a:t>06.04.2016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23418"/>
            <a:ext cx="6804248" cy="38273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>
            <a:spLocks noGrp="1"/>
          </p:cNvSpPr>
          <p:nvPr>
            <p:ph type="title"/>
          </p:nvPr>
        </p:nvSpPr>
        <p:spPr>
          <a:xfrm>
            <a:off x="685800" y="641350"/>
            <a:ext cx="4246563" cy="1203325"/>
          </a:xfrm>
        </p:spPr>
        <p:txBody>
          <a:bodyPr/>
          <a:lstStyle/>
          <a:p>
            <a:pPr algn="l"/>
            <a:r>
              <a:rPr lang="nb-NO" altLang="nb-NO" smtClean="0"/>
              <a:t>Grunneier FeFo</a:t>
            </a:r>
          </a:p>
        </p:txBody>
      </p:sp>
      <p:sp>
        <p:nvSpPr>
          <p:cNvPr id="9219" name="Plassholder for innhold 2"/>
          <p:cNvSpPr>
            <a:spLocks noGrp="1"/>
          </p:cNvSpPr>
          <p:nvPr>
            <p:ph idx="1"/>
          </p:nvPr>
        </p:nvSpPr>
        <p:spPr>
          <a:xfrm>
            <a:off x="684213" y="3248025"/>
            <a:ext cx="7918450" cy="3859213"/>
          </a:xfrm>
        </p:spPr>
        <p:txBody>
          <a:bodyPr/>
          <a:lstStyle/>
          <a:p>
            <a:r>
              <a:rPr lang="nb-NO" altLang="nb-NO" smtClean="0"/>
              <a:t>Kan utnytte eiendommen selv eller gi andre rett </a:t>
            </a:r>
          </a:p>
          <a:p>
            <a:r>
              <a:rPr lang="nb-NO" altLang="nb-NO" smtClean="0"/>
              <a:t>Får grunneiers inntekter </a:t>
            </a:r>
          </a:p>
          <a:p>
            <a:r>
              <a:rPr lang="nb-NO" altLang="nb-NO" smtClean="0"/>
              <a:t>Begrenses av lover som regulerer grunneiers råderett over egen eiendom... </a:t>
            </a:r>
          </a:p>
        </p:txBody>
      </p:sp>
      <p:sp>
        <p:nvSpPr>
          <p:cNvPr id="9220" name="Plassholder for lysbilde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033F23-4862-4D93-97DC-EC467F019017}" type="slidenum">
              <a:rPr lang="nb-NO" altLang="nb-NO" sz="1400" smtClean="0">
                <a:solidFill>
                  <a:srgbClr val="5C6E78"/>
                </a:solidFill>
              </a:rPr>
              <a:pPr/>
              <a:t>4</a:t>
            </a:fld>
            <a:endParaRPr lang="nb-NO" altLang="nb-NO" sz="1400" smtClean="0">
              <a:solidFill>
                <a:srgbClr val="5C6E78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19075"/>
            <a:ext cx="346392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6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smtClean="0"/>
              <a:t>Hva tilbyr FeFo?</a:t>
            </a:r>
          </a:p>
        </p:txBody>
      </p:sp>
      <p:sp>
        <p:nvSpPr>
          <p:cNvPr id="10243" name="Plassholder for innhold 2"/>
          <p:cNvSpPr>
            <a:spLocks noGrp="1"/>
          </p:cNvSpPr>
          <p:nvPr>
            <p:ph idx="1"/>
          </p:nvPr>
        </p:nvSpPr>
        <p:spPr>
          <a:xfrm>
            <a:off x="755650" y="2455863"/>
            <a:ext cx="7772400" cy="3859212"/>
          </a:xfrm>
        </p:spPr>
        <p:txBody>
          <a:bodyPr/>
          <a:lstStyle/>
          <a:p>
            <a:r>
              <a:rPr lang="nb-NO" altLang="nb-NO" smtClean="0"/>
              <a:t>tomter og rettigheter</a:t>
            </a:r>
          </a:p>
          <a:p>
            <a:r>
              <a:rPr lang="nb-NO" altLang="nb-NO" smtClean="0"/>
              <a:t>vind- og vannkraft (leieavtaler)</a:t>
            </a:r>
          </a:p>
          <a:p>
            <a:r>
              <a:rPr lang="nb-NO" altLang="nb-NO" smtClean="0"/>
              <a:t>byggeråstoff og mineraler</a:t>
            </a:r>
          </a:p>
          <a:p>
            <a:r>
              <a:rPr lang="nb-NO" altLang="nb-NO" smtClean="0"/>
              <a:t>barskog og ved (biobrensel)</a:t>
            </a:r>
          </a:p>
          <a:p>
            <a:r>
              <a:rPr lang="nb-NO" altLang="nb-NO" smtClean="0"/>
              <a:t>storviltjakt og småviltjakt </a:t>
            </a:r>
          </a:p>
          <a:p>
            <a:r>
              <a:rPr lang="nb-NO" altLang="nb-NO" smtClean="0"/>
              <a:t>laksefiske i sjø og elv, og innlandsfiske</a:t>
            </a:r>
          </a:p>
          <a:p>
            <a:endParaRPr lang="nb-NO" altLang="nb-NO" smtClean="0"/>
          </a:p>
        </p:txBody>
      </p:sp>
      <p:sp>
        <p:nvSpPr>
          <p:cNvPr id="10244" name="Plassholder for lysbildenumm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7E292D-C5A3-4E92-A923-0C5F88383151}" type="slidenum">
              <a:rPr lang="nb-NO" altLang="nb-NO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nb-NO" altLang="nb-NO" sz="1400" smtClean="0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3838"/>
            <a:ext cx="3786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Plassholder for dato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400" smtClean="0"/>
              <a:t>30.01.2016</a:t>
            </a:r>
          </a:p>
        </p:txBody>
      </p:sp>
      <p:sp>
        <p:nvSpPr>
          <p:cNvPr id="10247" name="Plassholder for bunntekst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400" smtClean="0"/>
              <a:t>Årsmøte i Finnmark Høyre</a:t>
            </a:r>
          </a:p>
        </p:txBody>
      </p:sp>
    </p:spTree>
    <p:extLst>
      <p:ext uri="{BB962C8B-B14F-4D97-AF65-F5344CB8AC3E}">
        <p14:creationId xmlns:p14="http://schemas.microsoft.com/office/powerpoint/2010/main" val="20990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4"/>
          <p:cNvSpPr>
            <a:spLocks noChangeArrowheads="1"/>
          </p:cNvSpPr>
          <p:nvPr/>
        </p:nvSpPr>
        <p:spPr bwMode="auto">
          <a:xfrm>
            <a:off x="3214688" y="2105025"/>
            <a:ext cx="2743200" cy="288607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240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91" name="Oval 5"/>
          <p:cNvSpPr>
            <a:spLocks noChangeArrowheads="1"/>
          </p:cNvSpPr>
          <p:nvPr/>
        </p:nvSpPr>
        <p:spPr bwMode="auto">
          <a:xfrm>
            <a:off x="3875088" y="2740025"/>
            <a:ext cx="1439862" cy="1516063"/>
          </a:xfrm>
          <a:prstGeom prst="ellipse">
            <a:avLst/>
          </a:prstGeom>
          <a:solidFill>
            <a:srgbClr val="00B050"/>
          </a:solidFill>
          <a:ln w="1905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2400">
              <a:solidFill>
                <a:srgbClr val="00B05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 rot="2209521">
            <a:off x="5789613" y="5135563"/>
            <a:ext cx="1938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Tomtefestelov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 rot="-2384806">
            <a:off x="5416550" y="1201738"/>
            <a:ext cx="1730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6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Lov om off. anskaffelser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 rot="-1037256">
            <a:off x="5994400" y="2708275"/>
            <a:ext cx="1081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Skoglov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 rot="-2298365">
            <a:off x="1833563" y="4983163"/>
            <a:ext cx="1766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Vannressurslov</a:t>
            </a:r>
          </a:p>
        </p:txBody>
      </p:sp>
      <p:sp>
        <p:nvSpPr>
          <p:cNvPr id="12296" name="Text Box 10"/>
          <p:cNvSpPr txBox="1">
            <a:spLocks noChangeArrowheads="1"/>
          </p:cNvSpPr>
          <p:nvPr/>
        </p:nvSpPr>
        <p:spPr bwMode="auto">
          <a:xfrm rot="-1384837">
            <a:off x="2008188" y="4321175"/>
            <a:ext cx="13033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Friluftslov</a:t>
            </a:r>
          </a:p>
        </p:txBody>
      </p:sp>
      <p:sp>
        <p:nvSpPr>
          <p:cNvPr id="12297" name="Text Box 11"/>
          <p:cNvSpPr txBox="1">
            <a:spLocks noChangeArrowheads="1"/>
          </p:cNvSpPr>
          <p:nvPr/>
        </p:nvSpPr>
        <p:spPr bwMode="auto">
          <a:xfrm rot="3472342">
            <a:off x="2540794" y="1092994"/>
            <a:ext cx="1846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6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Sametingets                              </a:t>
            </a:r>
            <a:r>
              <a:rPr lang="nb-NO" altLang="nb-NO" sz="16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 </a:t>
            </a:r>
            <a:r>
              <a:rPr lang="nb-NO" altLang="nb-NO" sz="16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retningslinjer</a:t>
            </a:r>
          </a:p>
        </p:txBody>
      </p:sp>
      <p:sp>
        <p:nvSpPr>
          <p:cNvPr id="12298" name="Text Box 12"/>
          <p:cNvSpPr txBox="1">
            <a:spLocks noChangeArrowheads="1"/>
          </p:cNvSpPr>
          <p:nvPr/>
        </p:nvSpPr>
        <p:spPr bwMode="auto">
          <a:xfrm rot="4321998">
            <a:off x="4437857" y="5838031"/>
            <a:ext cx="1404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Avtalelov</a:t>
            </a:r>
          </a:p>
        </p:txBody>
      </p:sp>
      <p:sp>
        <p:nvSpPr>
          <p:cNvPr id="12299" name="Text Box 13"/>
          <p:cNvSpPr txBox="1">
            <a:spLocks noChangeArrowheads="1"/>
          </p:cNvSpPr>
          <p:nvPr/>
        </p:nvSpPr>
        <p:spPr bwMode="auto">
          <a:xfrm>
            <a:off x="6107113" y="342265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Viltlov</a:t>
            </a:r>
          </a:p>
        </p:txBody>
      </p:sp>
      <p:sp>
        <p:nvSpPr>
          <p:cNvPr id="12300" name="Text Box 15"/>
          <p:cNvSpPr txBox="1">
            <a:spLocks noChangeArrowheads="1"/>
          </p:cNvSpPr>
          <p:nvPr/>
        </p:nvSpPr>
        <p:spPr bwMode="auto">
          <a:xfrm rot="-3166508">
            <a:off x="2007394" y="5490369"/>
            <a:ext cx="216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Kulturminnelov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 rot="-3731496">
            <a:off x="4489451" y="725487"/>
            <a:ext cx="2063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Plan og bygningslov</a:t>
            </a:r>
          </a:p>
        </p:txBody>
      </p:sp>
      <p:sp>
        <p:nvSpPr>
          <p:cNvPr id="12302" name="Text Box 17"/>
          <p:cNvSpPr txBox="1">
            <a:spLocks noChangeArrowheads="1"/>
          </p:cNvSpPr>
          <p:nvPr/>
        </p:nvSpPr>
        <p:spPr bwMode="auto">
          <a:xfrm rot="1761052">
            <a:off x="2216150" y="2232025"/>
            <a:ext cx="113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Lakselov</a:t>
            </a:r>
          </a:p>
        </p:txBody>
      </p:sp>
      <p:sp>
        <p:nvSpPr>
          <p:cNvPr id="12303" name="Text Box 18"/>
          <p:cNvSpPr txBox="1">
            <a:spLocks noChangeArrowheads="1"/>
          </p:cNvSpPr>
          <p:nvPr/>
        </p:nvSpPr>
        <p:spPr bwMode="auto">
          <a:xfrm rot="2782038">
            <a:off x="5176837" y="5683251"/>
            <a:ext cx="2111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Motorferdsellov</a:t>
            </a:r>
          </a:p>
        </p:txBody>
      </p:sp>
      <p:sp>
        <p:nvSpPr>
          <p:cNvPr id="12304" name="Text Box 19"/>
          <p:cNvSpPr txBox="1">
            <a:spLocks noChangeArrowheads="1"/>
          </p:cNvSpPr>
          <p:nvPr/>
        </p:nvSpPr>
        <p:spPr bwMode="auto">
          <a:xfrm rot="878975">
            <a:off x="2014538" y="2903538"/>
            <a:ext cx="1477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Energilov</a:t>
            </a:r>
          </a:p>
        </p:txBody>
      </p:sp>
      <p:sp>
        <p:nvSpPr>
          <p:cNvPr id="12305" name="Text Box 21"/>
          <p:cNvSpPr txBox="1">
            <a:spLocks noChangeArrowheads="1"/>
          </p:cNvSpPr>
          <p:nvPr/>
        </p:nvSpPr>
        <p:spPr bwMode="auto">
          <a:xfrm rot="-1915703">
            <a:off x="5784850" y="2162175"/>
            <a:ext cx="1081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Jordlov</a:t>
            </a:r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 rot="2883517">
            <a:off x="2226469" y="2221707"/>
            <a:ext cx="2389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Minerallov</a:t>
            </a:r>
          </a:p>
        </p:txBody>
      </p:sp>
      <p:sp>
        <p:nvSpPr>
          <p:cNvPr id="12307" name="Line 24"/>
          <p:cNvSpPr>
            <a:spLocks noChangeShapeType="1"/>
          </p:cNvSpPr>
          <p:nvPr/>
        </p:nvSpPr>
        <p:spPr bwMode="auto">
          <a:xfrm flipH="1" flipV="1">
            <a:off x="5167313" y="4854575"/>
            <a:ext cx="1476375" cy="160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08" name="Line 25"/>
          <p:cNvSpPr>
            <a:spLocks noChangeShapeType="1"/>
          </p:cNvSpPr>
          <p:nvPr/>
        </p:nvSpPr>
        <p:spPr bwMode="auto">
          <a:xfrm>
            <a:off x="2286000" y="2254250"/>
            <a:ext cx="1081088" cy="652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09" name="Line 26"/>
          <p:cNvSpPr>
            <a:spLocks noChangeShapeType="1"/>
          </p:cNvSpPr>
          <p:nvPr/>
        </p:nvSpPr>
        <p:spPr bwMode="auto">
          <a:xfrm flipH="1" flipV="1">
            <a:off x="5957888" y="3708400"/>
            <a:ext cx="1012825" cy="17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0" name="Line 27"/>
          <p:cNvSpPr>
            <a:spLocks noChangeShapeType="1"/>
          </p:cNvSpPr>
          <p:nvPr/>
        </p:nvSpPr>
        <p:spPr bwMode="auto">
          <a:xfrm>
            <a:off x="2786063" y="901700"/>
            <a:ext cx="944562" cy="153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1" name="Line 28"/>
          <p:cNvSpPr>
            <a:spLocks noChangeShapeType="1"/>
          </p:cNvSpPr>
          <p:nvPr/>
        </p:nvSpPr>
        <p:spPr bwMode="auto">
          <a:xfrm>
            <a:off x="2000250" y="3006725"/>
            <a:ext cx="1214438" cy="300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2" name="Line 29"/>
          <p:cNvSpPr>
            <a:spLocks noChangeShapeType="1"/>
          </p:cNvSpPr>
          <p:nvPr/>
        </p:nvSpPr>
        <p:spPr bwMode="auto">
          <a:xfrm flipV="1">
            <a:off x="1692275" y="3683000"/>
            <a:ext cx="14859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3" name="Line 30"/>
          <p:cNvSpPr>
            <a:spLocks noChangeShapeType="1"/>
          </p:cNvSpPr>
          <p:nvPr/>
        </p:nvSpPr>
        <p:spPr bwMode="auto">
          <a:xfrm flipH="1" flipV="1">
            <a:off x="5576888" y="4589463"/>
            <a:ext cx="1538287" cy="1181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4" name="Line 31"/>
          <p:cNvSpPr>
            <a:spLocks noChangeShapeType="1"/>
          </p:cNvSpPr>
          <p:nvPr/>
        </p:nvSpPr>
        <p:spPr bwMode="auto">
          <a:xfrm flipH="1" flipV="1">
            <a:off x="5214938" y="3833813"/>
            <a:ext cx="2571750" cy="1201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5" name="Line 32"/>
          <p:cNvSpPr>
            <a:spLocks noChangeShapeType="1"/>
          </p:cNvSpPr>
          <p:nvPr/>
        </p:nvSpPr>
        <p:spPr bwMode="auto">
          <a:xfrm flipH="1">
            <a:off x="5957888" y="2892425"/>
            <a:ext cx="941387" cy="334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6" name="Line 33"/>
          <p:cNvSpPr>
            <a:spLocks noChangeShapeType="1"/>
          </p:cNvSpPr>
          <p:nvPr/>
        </p:nvSpPr>
        <p:spPr bwMode="auto">
          <a:xfrm rot="422405" flipH="1">
            <a:off x="5815013" y="2201863"/>
            <a:ext cx="792162" cy="688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7" name="Line 34"/>
          <p:cNvSpPr>
            <a:spLocks noChangeShapeType="1"/>
          </p:cNvSpPr>
          <p:nvPr/>
        </p:nvSpPr>
        <p:spPr bwMode="auto">
          <a:xfrm flipH="1">
            <a:off x="5072063" y="1203325"/>
            <a:ext cx="2000250" cy="175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8" name="Line 35"/>
          <p:cNvSpPr>
            <a:spLocks noChangeShapeType="1"/>
          </p:cNvSpPr>
          <p:nvPr/>
        </p:nvSpPr>
        <p:spPr bwMode="auto">
          <a:xfrm flipH="1">
            <a:off x="5119688" y="420688"/>
            <a:ext cx="914400" cy="1763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19" name="Line 36"/>
          <p:cNvSpPr>
            <a:spLocks noChangeShapeType="1"/>
          </p:cNvSpPr>
          <p:nvPr/>
        </p:nvSpPr>
        <p:spPr bwMode="auto">
          <a:xfrm>
            <a:off x="2571750" y="1654175"/>
            <a:ext cx="920750" cy="9683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20" name="Line 37"/>
          <p:cNvSpPr>
            <a:spLocks noChangeShapeType="1"/>
          </p:cNvSpPr>
          <p:nvPr/>
        </p:nvSpPr>
        <p:spPr bwMode="auto">
          <a:xfrm flipV="1">
            <a:off x="2214563" y="4256088"/>
            <a:ext cx="1158875" cy="554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21" name="Line 38"/>
          <p:cNvSpPr>
            <a:spLocks noChangeShapeType="1"/>
          </p:cNvSpPr>
          <p:nvPr/>
        </p:nvSpPr>
        <p:spPr bwMode="auto">
          <a:xfrm flipV="1">
            <a:off x="2143125" y="4589463"/>
            <a:ext cx="1452563" cy="1196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22" name="Line 39"/>
          <p:cNvSpPr>
            <a:spLocks noChangeShapeType="1"/>
          </p:cNvSpPr>
          <p:nvPr/>
        </p:nvSpPr>
        <p:spPr bwMode="auto">
          <a:xfrm flipV="1">
            <a:off x="2651125" y="4862513"/>
            <a:ext cx="1155700" cy="1666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23" name="Text Box 40"/>
          <p:cNvSpPr txBox="1">
            <a:spLocks noChangeArrowheads="1"/>
          </p:cNvSpPr>
          <p:nvPr/>
        </p:nvSpPr>
        <p:spPr bwMode="auto">
          <a:xfrm>
            <a:off x="3514725" y="3270250"/>
            <a:ext cx="205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2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FeFo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nb-NO" altLang="nb-NO" sz="2400" b="1">
              <a:solidFill>
                <a:srgbClr val="FF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324" name="Text Box 41"/>
          <p:cNvSpPr txBox="1">
            <a:spLocks noChangeArrowheads="1"/>
          </p:cNvSpPr>
          <p:nvPr/>
        </p:nvSpPr>
        <p:spPr bwMode="auto">
          <a:xfrm>
            <a:off x="3082925" y="4406900"/>
            <a:ext cx="297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400" b="1">
                <a:solidFill>
                  <a:srgbClr val="FFFF00"/>
                </a:solidFill>
                <a:latin typeface="Verdana" pitchFamily="34" charset="0"/>
                <a:cs typeface="Arial" charset="0"/>
              </a:rPr>
              <a:t>Grunneier</a:t>
            </a:r>
          </a:p>
        </p:txBody>
      </p:sp>
      <p:sp>
        <p:nvSpPr>
          <p:cNvPr id="12325" name="Text Box 42"/>
          <p:cNvSpPr txBox="1">
            <a:spLocks noChangeArrowheads="1"/>
          </p:cNvSpPr>
          <p:nvPr/>
        </p:nvSpPr>
        <p:spPr bwMode="auto">
          <a:xfrm>
            <a:off x="0" y="0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600" b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Grunneiers handlingsrom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b-NO" altLang="nb-NO" sz="1600" b="1">
                <a:solidFill>
                  <a:srgbClr val="00B050"/>
                </a:solidFill>
                <a:latin typeface="Verdana" pitchFamily="34" charset="0"/>
                <a:cs typeface="Arial" charset="0"/>
              </a:rPr>
              <a:t>    =  FeFos handlingsrom</a:t>
            </a:r>
          </a:p>
        </p:txBody>
      </p:sp>
      <p:sp>
        <p:nvSpPr>
          <p:cNvPr id="12326" name="Line 45"/>
          <p:cNvSpPr>
            <a:spLocks noChangeShapeType="1"/>
          </p:cNvSpPr>
          <p:nvPr/>
        </p:nvSpPr>
        <p:spPr bwMode="auto">
          <a:xfrm>
            <a:off x="4071938" y="300038"/>
            <a:ext cx="379412" cy="2439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27" name="Text Box 46"/>
          <p:cNvSpPr txBox="1">
            <a:spLocks noChangeArrowheads="1"/>
          </p:cNvSpPr>
          <p:nvPr/>
        </p:nvSpPr>
        <p:spPr bwMode="auto">
          <a:xfrm rot="4837957">
            <a:off x="3390900" y="1008063"/>
            <a:ext cx="202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6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Finnmarkslov</a:t>
            </a:r>
          </a:p>
        </p:txBody>
      </p:sp>
      <p:sp>
        <p:nvSpPr>
          <p:cNvPr id="12328" name="Text Box 47"/>
          <p:cNvSpPr txBox="1">
            <a:spLocks noChangeArrowheads="1"/>
          </p:cNvSpPr>
          <p:nvPr/>
        </p:nvSpPr>
        <p:spPr bwMode="auto">
          <a:xfrm rot="1357582">
            <a:off x="5994400" y="4375150"/>
            <a:ext cx="2181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6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Offentlighetslov</a:t>
            </a:r>
          </a:p>
        </p:txBody>
      </p:sp>
      <p:sp>
        <p:nvSpPr>
          <p:cNvPr id="12329" name="Text Box 48"/>
          <p:cNvSpPr txBox="1">
            <a:spLocks noChangeArrowheads="1"/>
          </p:cNvSpPr>
          <p:nvPr/>
        </p:nvSpPr>
        <p:spPr bwMode="auto">
          <a:xfrm rot="-3767835">
            <a:off x="2458244" y="5947569"/>
            <a:ext cx="2097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Naturmangfoldlov</a:t>
            </a:r>
          </a:p>
        </p:txBody>
      </p:sp>
      <p:sp>
        <p:nvSpPr>
          <p:cNvPr id="12330" name="Line 49"/>
          <p:cNvSpPr>
            <a:spLocks noChangeShapeType="1"/>
          </p:cNvSpPr>
          <p:nvPr/>
        </p:nvSpPr>
        <p:spPr bwMode="auto">
          <a:xfrm flipV="1">
            <a:off x="3370263" y="4937125"/>
            <a:ext cx="792162" cy="1819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31" name="Line 50"/>
          <p:cNvSpPr>
            <a:spLocks noChangeShapeType="1"/>
          </p:cNvSpPr>
          <p:nvPr/>
        </p:nvSpPr>
        <p:spPr bwMode="auto">
          <a:xfrm>
            <a:off x="3730625" y="2436813"/>
            <a:ext cx="360363" cy="531812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32" name="Text Box 18"/>
          <p:cNvSpPr txBox="1">
            <a:spLocks noChangeArrowheads="1"/>
          </p:cNvSpPr>
          <p:nvPr/>
        </p:nvSpPr>
        <p:spPr bwMode="auto">
          <a:xfrm rot="3383963">
            <a:off x="4722812" y="5972176"/>
            <a:ext cx="2111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Reindriftslov</a:t>
            </a:r>
          </a:p>
        </p:txBody>
      </p:sp>
      <p:sp>
        <p:nvSpPr>
          <p:cNvPr id="12333" name="Line 24"/>
          <p:cNvSpPr>
            <a:spLocks noChangeShapeType="1"/>
          </p:cNvSpPr>
          <p:nvPr/>
        </p:nvSpPr>
        <p:spPr bwMode="auto">
          <a:xfrm flipH="1" flipV="1">
            <a:off x="4881563" y="4930775"/>
            <a:ext cx="976312" cy="1608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34" name="Text Box 18"/>
          <p:cNvSpPr txBox="1">
            <a:spLocks noChangeArrowheads="1"/>
          </p:cNvSpPr>
          <p:nvPr/>
        </p:nvSpPr>
        <p:spPr bwMode="auto">
          <a:xfrm rot="-287473">
            <a:off x="1631950" y="3367088"/>
            <a:ext cx="145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Matrikkel lov</a:t>
            </a:r>
          </a:p>
        </p:txBody>
      </p:sp>
      <p:sp>
        <p:nvSpPr>
          <p:cNvPr id="12335" name="Line 24"/>
          <p:cNvSpPr>
            <a:spLocks noChangeShapeType="1"/>
          </p:cNvSpPr>
          <p:nvPr/>
        </p:nvSpPr>
        <p:spPr bwMode="auto">
          <a:xfrm rot="-45094" flipH="1" flipV="1">
            <a:off x="4678363" y="5008563"/>
            <a:ext cx="520700" cy="1744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36" name="Text Box 48"/>
          <p:cNvSpPr txBox="1">
            <a:spLocks noChangeArrowheads="1"/>
          </p:cNvSpPr>
          <p:nvPr/>
        </p:nvSpPr>
        <p:spPr bwMode="auto">
          <a:xfrm rot="-4441018">
            <a:off x="3035301" y="5842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Veglov</a:t>
            </a:r>
          </a:p>
        </p:txBody>
      </p:sp>
      <p:sp>
        <p:nvSpPr>
          <p:cNvPr id="12337" name="Line 49"/>
          <p:cNvSpPr>
            <a:spLocks noChangeShapeType="1"/>
          </p:cNvSpPr>
          <p:nvPr/>
        </p:nvSpPr>
        <p:spPr bwMode="auto">
          <a:xfrm rot="21026370" flipV="1">
            <a:off x="3733800" y="5062538"/>
            <a:ext cx="792163" cy="1819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38" name="Text Box 45"/>
          <p:cNvSpPr txBox="1">
            <a:spLocks noChangeArrowheads="1"/>
          </p:cNvSpPr>
          <p:nvPr/>
        </p:nvSpPr>
        <p:spPr bwMode="auto">
          <a:xfrm>
            <a:off x="7000875" y="2930525"/>
            <a:ext cx="2000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1400" b="1">
              <a:solidFill>
                <a:schemeClr val="tx1"/>
              </a:solidFill>
              <a:latin typeface="Verdana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nb-NO" sz="1400" b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 </a:t>
            </a:r>
            <a:r>
              <a:rPr lang="nb-NO" altLang="nb-NO" sz="1400" b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+ mange flere …</a:t>
            </a:r>
          </a:p>
        </p:txBody>
      </p:sp>
      <p:sp>
        <p:nvSpPr>
          <p:cNvPr id="12339" name="Line 36"/>
          <p:cNvSpPr>
            <a:spLocks noChangeShapeType="1"/>
          </p:cNvSpPr>
          <p:nvPr/>
        </p:nvSpPr>
        <p:spPr bwMode="auto">
          <a:xfrm>
            <a:off x="2555875" y="1638300"/>
            <a:ext cx="792163" cy="8334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340" name="Ellipse 1"/>
          <p:cNvSpPr>
            <a:spLocks noChangeArrowheads="1"/>
          </p:cNvSpPr>
          <p:nvPr/>
        </p:nvSpPr>
        <p:spPr bwMode="auto">
          <a:xfrm>
            <a:off x="74613" y="449263"/>
            <a:ext cx="215900" cy="206375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685800" y="641350"/>
            <a:ext cx="4030663" cy="1203325"/>
          </a:xfrm>
        </p:spPr>
        <p:txBody>
          <a:bodyPr/>
          <a:lstStyle/>
          <a:p>
            <a:r>
              <a:rPr lang="nb-NO" altLang="nb-NO" smtClean="0"/>
              <a:t>Organisasjon </a:t>
            </a:r>
          </a:p>
        </p:txBody>
      </p:sp>
      <p:sp>
        <p:nvSpPr>
          <p:cNvPr id="14339" name="Plassholder for bunn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nb-NO" altLang="nb-NO" sz="1400">
                <a:solidFill>
                  <a:srgbClr val="5C6E78"/>
                </a:solidFill>
              </a:rPr>
              <a:t>Fylkesutvalget, Vadsø</a:t>
            </a:r>
          </a:p>
        </p:txBody>
      </p:sp>
      <p:sp>
        <p:nvSpPr>
          <p:cNvPr id="14340" name="Plassholder for lysbilde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E16E74-CFF6-415B-A775-FC995214BB61}" type="slidenum">
              <a:rPr lang="nb-NO" altLang="nb-NO" sz="1400" smtClean="0">
                <a:solidFill>
                  <a:srgbClr val="5C6E78"/>
                </a:solidFill>
              </a:rPr>
              <a:pPr/>
              <a:t>7</a:t>
            </a:fld>
            <a:endParaRPr lang="nb-NO" altLang="nb-NO" sz="1400" smtClean="0">
              <a:solidFill>
                <a:srgbClr val="5C6E78"/>
              </a:solidFill>
            </a:endParaRPr>
          </a:p>
        </p:txBody>
      </p:sp>
      <p:sp>
        <p:nvSpPr>
          <p:cNvPr id="14341" name="Plassholder for dato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nb-NO" altLang="nb-NO" sz="1400">
                <a:solidFill>
                  <a:srgbClr val="5C6E78"/>
                </a:solidFill>
              </a:rPr>
              <a:t>04.04.2016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166938"/>
            <a:ext cx="71913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50813"/>
            <a:ext cx="3141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1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ssholder for dato 1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C6E78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856A69-56C5-46ED-8EDA-C8B1A83CEA8E}" type="datetime1">
              <a:rPr lang="nb-NO" altLang="nb-NO" sz="1400" smtClean="0"/>
              <a:pPr>
                <a:spcBef>
                  <a:spcPct val="0"/>
                </a:spcBef>
                <a:buFontTx/>
                <a:buNone/>
              </a:pPr>
              <a:t>06.04.2016</a:t>
            </a:fld>
            <a:endParaRPr lang="nb-NO" altLang="nb-NO" sz="1400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0250" cy="721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05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4EAEB1-CF83-418B-848F-1889EBB48218}" type="datetime1">
              <a:rPr lang="nb-NO" smtClean="0"/>
              <a:pPr/>
              <a:t>06.04.2016</a:t>
            </a:fld>
            <a:endParaRPr lang="nb-NO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12776" y="-3377182"/>
            <a:ext cx="12192000" cy="14091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Avrundet rektangel 5"/>
          <p:cNvSpPr/>
          <p:nvPr/>
        </p:nvSpPr>
        <p:spPr bwMode="auto">
          <a:xfrm>
            <a:off x="-1188640" y="0"/>
            <a:ext cx="5112568" cy="87129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b-NO" sz="1400" dirty="0" smtClean="0"/>
              <a:t>Fra venstre skoginspektør Nilsen(1908-33), skogforvalter Meidel ØF (1924-45), skogforvalter Frette MF(20-37) skogforvalter</a:t>
            </a:r>
            <a:r>
              <a:rPr lang="nb-NO" sz="1400" baseline="0" dirty="0" smtClean="0"/>
              <a:t> Cappelen VF(27-42)</a:t>
            </a:r>
            <a:endParaRPr lang="nb-NO" sz="1400" dirty="0"/>
          </a:p>
        </p:txBody>
      </p:sp>
      <p:sp>
        <p:nvSpPr>
          <p:cNvPr id="7" name="Avrundet rektangel 6"/>
          <p:cNvSpPr/>
          <p:nvPr/>
        </p:nvSpPr>
        <p:spPr bwMode="auto">
          <a:xfrm>
            <a:off x="4860032" y="0"/>
            <a:ext cx="3168352" cy="5112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Gårdagens forvaltere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_mal">
  <a:themeElements>
    <a:clrScheme name="">
      <a:dk1>
        <a:srgbClr val="061844"/>
      </a:dk1>
      <a:lt1>
        <a:srgbClr val="F4F6FF"/>
      </a:lt1>
      <a:dk2>
        <a:srgbClr val="061844"/>
      </a:dk2>
      <a:lt2>
        <a:srgbClr val="808080"/>
      </a:lt2>
      <a:accent1>
        <a:srgbClr val="BBE0E3"/>
      </a:accent1>
      <a:accent2>
        <a:srgbClr val="333399"/>
      </a:accent2>
      <a:accent3>
        <a:srgbClr val="F8FAFF"/>
      </a:accent3>
      <a:accent4>
        <a:srgbClr val="04133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em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powerpoint_mal</Template>
  <TotalTime>1372</TotalTime>
  <Words>1097</Words>
  <Application>Microsoft Office PowerPoint</Application>
  <PresentationFormat>Egendefinert</PresentationFormat>
  <Paragraphs>279</Paragraphs>
  <Slides>38</Slides>
  <Notes>38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38</vt:i4>
      </vt:variant>
    </vt:vector>
  </HeadingPairs>
  <TitlesOfParts>
    <vt:vector size="39" baseType="lpstr">
      <vt:lpstr>powerpoint_mal</vt:lpstr>
      <vt:lpstr>Finnmarkseiendommen som skogeier og forvalter  Ole Andre Hestmo, skogforvalter</vt:lpstr>
      <vt:lpstr>FeFo</vt:lpstr>
      <vt:lpstr>FeFo</vt:lpstr>
      <vt:lpstr>Grunneier FeFo</vt:lpstr>
      <vt:lpstr>Hva tilbyr FeFo?</vt:lpstr>
      <vt:lpstr>PowerPoint-presentasjon</vt:lpstr>
      <vt:lpstr>Organisasjon </vt:lpstr>
      <vt:lpstr>PowerPoint-presentasjon</vt:lpstr>
      <vt:lpstr>PowerPoint-presentasjon</vt:lpstr>
      <vt:lpstr>Skogbruk i Finnmark</vt:lpstr>
      <vt:lpstr>Barskogen i Finnmark</vt:lpstr>
      <vt:lpstr>Barskogen i Finnmark</vt:lpstr>
      <vt:lpstr>Skogbruk i Finnmark</vt:lpstr>
      <vt:lpstr>Skille – lauvskog - barskog</vt:lpstr>
      <vt:lpstr>Næring i lauvskog </vt:lpstr>
      <vt:lpstr>Næring i lauvskog </vt:lpstr>
      <vt:lpstr>Barskogen de siste 30 år</vt:lpstr>
      <vt:lpstr>Tynning av barskogen</vt:lpstr>
      <vt:lpstr>Hva kan vi levere?</vt:lpstr>
      <vt:lpstr>Hva kan vi levere?</vt:lpstr>
      <vt:lpstr>Hva kan vi levere?</vt:lpstr>
      <vt:lpstr>Forutsetninger?</vt:lpstr>
      <vt:lpstr>Forutsetninger?</vt:lpstr>
      <vt:lpstr>Hva kan FeFo bidra med</vt:lpstr>
      <vt:lpstr>Dagens skogbruk i Finnmark</vt:lpstr>
      <vt:lpstr>Dagens skogbruk i Finnmark</vt:lpstr>
      <vt:lpstr>Dagens skogbruk i Finnmark</vt:lpstr>
      <vt:lpstr>Dagens skogbruk i Finnmark</vt:lpstr>
      <vt:lpstr>Dagens skogbruk i Finnmark</vt:lpstr>
      <vt:lpstr>Dagens skogbruk i Finnmark</vt:lpstr>
      <vt:lpstr>Dagens skogbruk i Finnmark</vt:lpstr>
      <vt:lpstr>Dagens skogbruk i Finnmark</vt:lpstr>
      <vt:lpstr>Dagens skogbruk i Finnmark</vt:lpstr>
      <vt:lpstr>Dagens skogbruk i Finnmark</vt:lpstr>
      <vt:lpstr>PowerPoint-presentasjon</vt:lpstr>
      <vt:lpstr>PowerPoint-presentasjon</vt:lpstr>
      <vt:lpstr>Skogbruk i Finnmark</vt:lpstr>
      <vt:lpstr>Takk for oppmerksomheten</vt:lpstr>
    </vt:vector>
  </TitlesOfParts>
  <Company>Statskog 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Finnmarkseiendommen som skogeier og forvalter</dc:title>
  <dc:creator>ska</dc:creator>
  <cp:lastModifiedBy>Ole Andre Hestmo</cp:lastModifiedBy>
  <cp:revision>77</cp:revision>
  <cp:lastPrinted>2016-04-06T08:30:21Z</cp:lastPrinted>
  <dcterms:created xsi:type="dcterms:W3CDTF">2010-11-08T07:38:57Z</dcterms:created>
  <dcterms:modified xsi:type="dcterms:W3CDTF">2016-04-06T08:31:36Z</dcterms:modified>
</cp:coreProperties>
</file>